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2"/>
  </p:notesMasterIdLst>
  <p:handoutMasterIdLst>
    <p:handoutMasterId r:id="rId33"/>
  </p:handoutMasterIdLst>
  <p:sldIdLst>
    <p:sldId id="1779" r:id="rId7"/>
    <p:sldId id="1836" r:id="rId8"/>
    <p:sldId id="1800" r:id="rId9"/>
    <p:sldId id="1883" r:id="rId10"/>
    <p:sldId id="1884" r:id="rId11"/>
    <p:sldId id="1885" r:id="rId12"/>
    <p:sldId id="1890" r:id="rId13"/>
    <p:sldId id="1892" r:id="rId14"/>
    <p:sldId id="1893" r:id="rId15"/>
    <p:sldId id="1894" r:id="rId16"/>
    <p:sldId id="1895" r:id="rId17"/>
    <p:sldId id="1896" r:id="rId18"/>
    <p:sldId id="1897" r:id="rId19"/>
    <p:sldId id="1898" r:id="rId20"/>
    <p:sldId id="1900" r:id="rId21"/>
    <p:sldId id="1901" r:id="rId22"/>
    <p:sldId id="1902" r:id="rId23"/>
    <p:sldId id="1903" r:id="rId24"/>
    <p:sldId id="1904" r:id="rId25"/>
    <p:sldId id="1905" r:id="rId26"/>
    <p:sldId id="1906" r:id="rId27"/>
    <p:sldId id="1907" r:id="rId28"/>
    <p:sldId id="1908" r:id="rId29"/>
    <p:sldId id="1873" r:id="rId30"/>
    <p:sldId id="680" r:id="rId31"/>
  </p:sldIdLst>
  <p:sldSz cx="12196763" cy="6858000"/>
  <p:notesSz cx="6805613" cy="9939338"/>
  <p:custDataLst>
    <p:tags r:id="rId34"/>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91D150"/>
    <a:srgbClr val="59595A"/>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25" autoAdjust="0"/>
    <p:restoredTop sz="96291" autoAdjust="0"/>
  </p:normalViewPr>
  <p:slideViewPr>
    <p:cSldViewPr showGuides="1">
      <p:cViewPr varScale="1">
        <p:scale>
          <a:sx n="117" d="100"/>
          <a:sy n="117" d="100"/>
        </p:scale>
        <p:origin x="208"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tags" Target="tags/tag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2023/3/5</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25</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25</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lnSpc>
                <a:spcPct val="12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1472664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hyperlink" Target="http://www.mindspore.cn/" TargetMode="Externa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9" r:id="rId3"/>
    <p:sldLayoutId id="2147483920"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5" y="693428"/>
            <a:ext cx="3141050" cy="953563"/>
          </a:xfr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10081120"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Gill Sans MT" panose="020B0502020104020203" pitchFamily="34" charset="0"/>
                <a:ea typeface="Microsoft YaHei" panose="020B0503020204020204" pitchFamily="34" charset="-122"/>
                <a:cs typeface="Futura Medium" panose="020B0602020204020303" pitchFamily="34" charset="-79"/>
              </a:rPr>
              <a:t>深度学习计算模式</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
        <p:nvSpPr>
          <p:cNvPr id="3" name="矩形 2">
            <a:extLst>
              <a:ext uri="{FF2B5EF4-FFF2-40B4-BE49-F238E27FC236}">
                <a16:creationId xmlns:a16="http://schemas.microsoft.com/office/drawing/2014/main" id="{930211A5-A60D-9443-B223-4AB2B7719353}"/>
              </a:ext>
            </a:extLst>
          </p:cNvPr>
          <p:cNvSpPr/>
          <p:nvPr/>
        </p:nvSpPr>
        <p:spPr>
          <a:xfrm>
            <a:off x="3290069" y="939106"/>
            <a:ext cx="3421129"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计算体系</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B77437-8836-604E-9F43-2A7EDFE95E4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FB80B91-A1BC-984F-990C-032B004FA34F}"/>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E3EB1508-353B-B745-99CB-8F37A405FCAA}"/>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77648F6C-B771-B845-964E-1495682C4112}"/>
              </a:ext>
            </a:extLst>
          </p:cNvPr>
          <p:cNvPicPr>
            <a:picLocks noChangeAspect="1"/>
          </p:cNvPicPr>
          <p:nvPr/>
        </p:nvPicPr>
        <p:blipFill>
          <a:blip r:embed="rId2"/>
          <a:stretch>
            <a:fillRect/>
          </a:stretch>
        </p:blipFill>
        <p:spPr>
          <a:xfrm>
            <a:off x="-1" y="304161"/>
            <a:ext cx="12196763" cy="6249677"/>
          </a:xfrm>
          <a:prstGeom prst="rect">
            <a:avLst/>
          </a:prstGeom>
        </p:spPr>
      </p:pic>
    </p:spTree>
    <p:extLst>
      <p:ext uri="{BB962C8B-B14F-4D97-AF65-F5344CB8AC3E}">
        <p14:creationId xmlns:p14="http://schemas.microsoft.com/office/powerpoint/2010/main" val="2132139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7A03CE-AFFA-D441-A2C9-1CA10B2939B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2D85854-CB05-274F-958B-8F2CDABC764E}"/>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0FAB8EC2-6AE0-4548-84D5-52B1FC33B9D4}"/>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B514DA65-8E31-534D-AF1E-F61FC1DE467D}"/>
              </a:ext>
            </a:extLst>
          </p:cNvPr>
          <p:cNvPicPr>
            <a:picLocks noChangeAspect="1"/>
          </p:cNvPicPr>
          <p:nvPr/>
        </p:nvPicPr>
        <p:blipFill>
          <a:blip r:embed="rId2"/>
          <a:stretch>
            <a:fillRect/>
          </a:stretch>
        </p:blipFill>
        <p:spPr>
          <a:xfrm>
            <a:off x="-1" y="344626"/>
            <a:ext cx="12196763" cy="6168747"/>
          </a:xfrm>
          <a:prstGeom prst="rect">
            <a:avLst/>
          </a:prstGeom>
        </p:spPr>
      </p:pic>
    </p:spTree>
    <p:extLst>
      <p:ext uri="{BB962C8B-B14F-4D97-AF65-F5344CB8AC3E}">
        <p14:creationId xmlns:p14="http://schemas.microsoft.com/office/powerpoint/2010/main" val="1805531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3D28B0-0C39-1C44-9F11-E0009232F88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C075382-4B35-604A-BCDB-DF4776DF692F}"/>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A601C653-5CF1-2446-A480-C23A45229C7F}"/>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9307F379-AAAD-9649-9E3A-56D401ABA582}"/>
              </a:ext>
            </a:extLst>
          </p:cNvPr>
          <p:cNvPicPr>
            <a:picLocks noChangeAspect="1"/>
          </p:cNvPicPr>
          <p:nvPr/>
        </p:nvPicPr>
        <p:blipFill>
          <a:blip r:embed="rId2"/>
          <a:stretch>
            <a:fillRect/>
          </a:stretch>
        </p:blipFill>
        <p:spPr>
          <a:xfrm>
            <a:off x="-1" y="303579"/>
            <a:ext cx="12196763" cy="6250841"/>
          </a:xfrm>
          <a:prstGeom prst="rect">
            <a:avLst/>
          </a:prstGeom>
        </p:spPr>
      </p:pic>
    </p:spTree>
    <p:extLst>
      <p:ext uri="{BB962C8B-B14F-4D97-AF65-F5344CB8AC3E}">
        <p14:creationId xmlns:p14="http://schemas.microsoft.com/office/powerpoint/2010/main" val="26168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40DB14-7AF0-D641-ABCC-EAA2E84FB16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690EFE9-810D-8440-8E7B-697B5902C7AD}"/>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F9D55B51-FDB7-E949-84F4-77E7E75F7FF0}"/>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5E295008-8CA7-4B4C-8D75-689B730CEF79}"/>
              </a:ext>
            </a:extLst>
          </p:cNvPr>
          <p:cNvPicPr>
            <a:picLocks noChangeAspect="1"/>
          </p:cNvPicPr>
          <p:nvPr/>
        </p:nvPicPr>
        <p:blipFill>
          <a:blip r:embed="rId2"/>
          <a:stretch>
            <a:fillRect/>
          </a:stretch>
        </p:blipFill>
        <p:spPr>
          <a:xfrm>
            <a:off x="-1" y="197379"/>
            <a:ext cx="12196763" cy="6463242"/>
          </a:xfrm>
          <a:prstGeom prst="rect">
            <a:avLst/>
          </a:prstGeom>
        </p:spPr>
      </p:pic>
    </p:spTree>
    <p:extLst>
      <p:ext uri="{BB962C8B-B14F-4D97-AF65-F5344CB8AC3E}">
        <p14:creationId xmlns:p14="http://schemas.microsoft.com/office/powerpoint/2010/main" val="737047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9CD72-8C7E-F440-A0B3-1378212916E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7B6F996-319F-694C-94B7-B0D3071E70A5}"/>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E9E967B5-D958-4E47-8114-2C95BDB2C3A2}"/>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0581E5BF-71ED-6A44-8952-C3370ED3A478}"/>
              </a:ext>
            </a:extLst>
          </p:cNvPr>
          <p:cNvPicPr>
            <a:picLocks noChangeAspect="1"/>
          </p:cNvPicPr>
          <p:nvPr/>
        </p:nvPicPr>
        <p:blipFill>
          <a:blip r:embed="rId2"/>
          <a:stretch>
            <a:fillRect/>
          </a:stretch>
        </p:blipFill>
        <p:spPr>
          <a:xfrm>
            <a:off x="-1" y="271847"/>
            <a:ext cx="12196763" cy="6314305"/>
          </a:xfrm>
          <a:prstGeom prst="rect">
            <a:avLst/>
          </a:prstGeom>
        </p:spPr>
      </p:pic>
    </p:spTree>
    <p:extLst>
      <p:ext uri="{BB962C8B-B14F-4D97-AF65-F5344CB8AC3E}">
        <p14:creationId xmlns:p14="http://schemas.microsoft.com/office/powerpoint/2010/main" val="179536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612BF2-4179-3F43-A2A9-22C6390BE14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B5B46CF-6AA1-9F43-9C16-A73A53C6C63A}"/>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5CB14E31-3CA7-CE42-86D5-C906CD7162F5}"/>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BA3937BB-9AEC-3A4B-A844-F4E01A6550BA}"/>
              </a:ext>
            </a:extLst>
          </p:cNvPr>
          <p:cNvPicPr>
            <a:picLocks noChangeAspect="1"/>
          </p:cNvPicPr>
          <p:nvPr/>
        </p:nvPicPr>
        <p:blipFill>
          <a:blip r:embed="rId2"/>
          <a:stretch>
            <a:fillRect/>
          </a:stretch>
        </p:blipFill>
        <p:spPr>
          <a:xfrm>
            <a:off x="-1" y="477798"/>
            <a:ext cx="12196763" cy="5902403"/>
          </a:xfrm>
          <a:prstGeom prst="rect">
            <a:avLst/>
          </a:prstGeom>
        </p:spPr>
      </p:pic>
    </p:spTree>
    <p:extLst>
      <p:ext uri="{BB962C8B-B14F-4D97-AF65-F5344CB8AC3E}">
        <p14:creationId xmlns:p14="http://schemas.microsoft.com/office/powerpoint/2010/main" val="3646191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35B506-E4AE-A542-B65F-6F20888B1A0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05C93F5-CFAF-5742-BCB1-BC670BB6CAFC}"/>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0ABFB191-11D7-B346-9717-F8B21F7845A4}"/>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7F7AED9B-5C7A-884C-9FEB-62D69BA4EBB4}"/>
              </a:ext>
            </a:extLst>
          </p:cNvPr>
          <p:cNvPicPr>
            <a:picLocks noChangeAspect="1"/>
          </p:cNvPicPr>
          <p:nvPr/>
        </p:nvPicPr>
        <p:blipFill>
          <a:blip r:embed="rId2"/>
          <a:stretch>
            <a:fillRect/>
          </a:stretch>
        </p:blipFill>
        <p:spPr>
          <a:xfrm>
            <a:off x="-1" y="388496"/>
            <a:ext cx="12196763" cy="6081007"/>
          </a:xfrm>
          <a:prstGeom prst="rect">
            <a:avLst/>
          </a:prstGeom>
        </p:spPr>
      </p:pic>
    </p:spTree>
    <p:extLst>
      <p:ext uri="{BB962C8B-B14F-4D97-AF65-F5344CB8AC3E}">
        <p14:creationId xmlns:p14="http://schemas.microsoft.com/office/powerpoint/2010/main" val="815199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F53793-0B16-4741-937B-8798293E5B2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0D5D4D8-73B0-2F42-8E66-4F541F29D3EE}"/>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3AF07ABF-4DAF-7546-8713-85D914045A26}"/>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EADBF3B0-5612-814D-ACF2-458ADF38FD79}"/>
              </a:ext>
            </a:extLst>
          </p:cNvPr>
          <p:cNvPicPr>
            <a:picLocks noChangeAspect="1"/>
          </p:cNvPicPr>
          <p:nvPr/>
        </p:nvPicPr>
        <p:blipFill>
          <a:blip r:embed="rId2"/>
          <a:stretch>
            <a:fillRect/>
          </a:stretch>
        </p:blipFill>
        <p:spPr>
          <a:xfrm>
            <a:off x="-1" y="480776"/>
            <a:ext cx="12196763" cy="5896448"/>
          </a:xfrm>
          <a:prstGeom prst="rect">
            <a:avLst/>
          </a:prstGeom>
        </p:spPr>
      </p:pic>
    </p:spTree>
    <p:extLst>
      <p:ext uri="{BB962C8B-B14F-4D97-AF65-F5344CB8AC3E}">
        <p14:creationId xmlns:p14="http://schemas.microsoft.com/office/powerpoint/2010/main" val="601779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51D907-3F26-D442-9EA8-98B641A45A8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EDF575E-E0A6-A544-A821-2C8B8F8FF056}"/>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5DCB5A77-6FA6-4245-9F22-9F6FF9086962}"/>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F24EAD29-029C-024D-A892-10A09380015F}"/>
              </a:ext>
            </a:extLst>
          </p:cNvPr>
          <p:cNvPicPr>
            <a:picLocks noChangeAspect="1"/>
          </p:cNvPicPr>
          <p:nvPr/>
        </p:nvPicPr>
        <p:blipFill>
          <a:blip r:embed="rId2"/>
          <a:stretch>
            <a:fillRect/>
          </a:stretch>
        </p:blipFill>
        <p:spPr>
          <a:xfrm>
            <a:off x="-1" y="379809"/>
            <a:ext cx="12196763" cy="6098382"/>
          </a:xfrm>
          <a:prstGeom prst="rect">
            <a:avLst/>
          </a:prstGeom>
        </p:spPr>
      </p:pic>
    </p:spTree>
    <p:extLst>
      <p:ext uri="{BB962C8B-B14F-4D97-AF65-F5344CB8AC3E}">
        <p14:creationId xmlns:p14="http://schemas.microsoft.com/office/powerpoint/2010/main" val="2644923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67D74-04B3-EA44-AFBF-DCFC6CFDF37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E55CC06D-4F96-BE40-AC0E-37183F375BEC}"/>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E825AED9-81D4-9647-AE44-892F94E7C534}"/>
              </a:ext>
            </a:extLst>
          </p:cNvPr>
          <p:cNvSpPr>
            <a:spLocks noGrp="1"/>
          </p:cNvSpPr>
          <p:nvPr>
            <p:ph sz="half" idx="10"/>
          </p:nvPr>
        </p:nvSpPr>
        <p:spPr/>
        <p:txBody>
          <a:bodyPr/>
          <a:lstStyle/>
          <a:p>
            <a:endParaRPr kumimoji="1" lang="zh-CN" altLang="en-US"/>
          </a:p>
        </p:txBody>
      </p:sp>
      <p:pic>
        <p:nvPicPr>
          <p:cNvPr id="6" name="图片 5">
            <a:extLst>
              <a:ext uri="{FF2B5EF4-FFF2-40B4-BE49-F238E27FC236}">
                <a16:creationId xmlns:a16="http://schemas.microsoft.com/office/drawing/2014/main" id="{411CD840-0F53-944A-B54F-A1F042401C24}"/>
              </a:ext>
            </a:extLst>
          </p:cNvPr>
          <p:cNvPicPr>
            <a:picLocks noChangeAspect="1"/>
          </p:cNvPicPr>
          <p:nvPr/>
        </p:nvPicPr>
        <p:blipFill>
          <a:blip r:embed="rId2"/>
          <a:stretch>
            <a:fillRect/>
          </a:stretch>
        </p:blipFill>
        <p:spPr>
          <a:xfrm>
            <a:off x="-1" y="310113"/>
            <a:ext cx="12196763" cy="6237773"/>
          </a:xfrm>
          <a:prstGeom prst="rect">
            <a:avLst/>
          </a:prstGeom>
        </p:spPr>
      </p:pic>
    </p:spTree>
    <p:extLst>
      <p:ext uri="{BB962C8B-B14F-4D97-AF65-F5344CB8AC3E}">
        <p14:creationId xmlns:p14="http://schemas.microsoft.com/office/powerpoint/2010/main" val="3437825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130824" cy="5184576"/>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 计算体系</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深度学习计算模式</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计算体系与矩阵运算</a:t>
            </a:r>
            <a:endParaRPr lang="en-US" altLang="zh-CN" sz="2400" dirty="0">
              <a:solidFill>
                <a:srgbClr val="374154"/>
              </a:solidFill>
              <a:latin typeface="Gill Sans MT" panose="020B0502020104020203" pitchFamily="34" charset="0"/>
            </a:endParaRPr>
          </a:p>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芯片基础</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通用图形处理器 </a:t>
            </a:r>
            <a:r>
              <a:rPr lang="en-US" altLang="zh-CN" sz="2400" dirty="0">
                <a:solidFill>
                  <a:schemeClr val="bg1">
                    <a:lumMod val="75000"/>
                  </a:schemeClr>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26B26A-1510-804D-B1EE-ED7B65AA1DA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B96FA58-ADAC-2C47-AFD4-DFF1DE661FF5}"/>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5081B260-1DA5-404F-A307-FEA2E8BA1BEE}"/>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3AADC9AA-0954-6746-839E-D2E02D6F55FD}"/>
              </a:ext>
            </a:extLst>
          </p:cNvPr>
          <p:cNvPicPr>
            <a:picLocks noChangeAspect="1"/>
          </p:cNvPicPr>
          <p:nvPr/>
        </p:nvPicPr>
        <p:blipFill>
          <a:blip r:embed="rId2"/>
          <a:stretch>
            <a:fillRect/>
          </a:stretch>
        </p:blipFill>
        <p:spPr>
          <a:xfrm>
            <a:off x="-1" y="333345"/>
            <a:ext cx="12196763" cy="6191309"/>
          </a:xfrm>
          <a:prstGeom prst="rect">
            <a:avLst/>
          </a:prstGeom>
        </p:spPr>
      </p:pic>
    </p:spTree>
    <p:extLst>
      <p:ext uri="{BB962C8B-B14F-4D97-AF65-F5344CB8AC3E}">
        <p14:creationId xmlns:p14="http://schemas.microsoft.com/office/powerpoint/2010/main" val="2757315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7D9254-29E4-3F41-B58B-A2A1AF2108D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05CFAD8-39D4-E544-BABD-64268444E082}"/>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E28A2BB6-5146-FB49-A003-287F0AF1F04A}"/>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66E43156-A396-6743-BFE2-289C43A5AC17}"/>
              </a:ext>
            </a:extLst>
          </p:cNvPr>
          <p:cNvPicPr>
            <a:picLocks noChangeAspect="1"/>
          </p:cNvPicPr>
          <p:nvPr/>
        </p:nvPicPr>
        <p:blipFill>
          <a:blip r:embed="rId2"/>
          <a:stretch>
            <a:fillRect/>
          </a:stretch>
        </p:blipFill>
        <p:spPr>
          <a:xfrm>
            <a:off x="-1" y="344626"/>
            <a:ext cx="12196763" cy="6168747"/>
          </a:xfrm>
          <a:prstGeom prst="rect">
            <a:avLst/>
          </a:prstGeom>
        </p:spPr>
      </p:pic>
    </p:spTree>
    <p:extLst>
      <p:ext uri="{BB962C8B-B14F-4D97-AF65-F5344CB8AC3E}">
        <p14:creationId xmlns:p14="http://schemas.microsoft.com/office/powerpoint/2010/main" val="1137561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F6872-5BD9-2943-AD85-C6E25001F65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9297FAC-1BC5-9146-80EF-46CA82B8AFB9}"/>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D07D1E56-CEE2-5B44-A5D6-736D4DE87C3C}"/>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592BECC3-50CE-C340-B47E-A88864117989}"/>
              </a:ext>
            </a:extLst>
          </p:cNvPr>
          <p:cNvPicPr>
            <a:picLocks noChangeAspect="1"/>
          </p:cNvPicPr>
          <p:nvPr/>
        </p:nvPicPr>
        <p:blipFill>
          <a:blip r:embed="rId2"/>
          <a:stretch>
            <a:fillRect/>
          </a:stretch>
        </p:blipFill>
        <p:spPr>
          <a:xfrm>
            <a:off x="-1" y="447438"/>
            <a:ext cx="12196763" cy="5963123"/>
          </a:xfrm>
          <a:prstGeom prst="rect">
            <a:avLst/>
          </a:prstGeom>
        </p:spPr>
      </p:pic>
    </p:spTree>
    <p:extLst>
      <p:ext uri="{BB962C8B-B14F-4D97-AF65-F5344CB8AC3E}">
        <p14:creationId xmlns:p14="http://schemas.microsoft.com/office/powerpoint/2010/main" val="3099450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5C787D-CF41-6946-B39C-B9D563246EC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E1183D5-CE16-2047-98EB-F52B0C9914B2}"/>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624129E0-4535-A344-9F56-3E2E03AA222D}"/>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D2CF8CCE-DF3A-514F-811A-3044C311F488}"/>
              </a:ext>
            </a:extLst>
          </p:cNvPr>
          <p:cNvPicPr>
            <a:picLocks noChangeAspect="1"/>
          </p:cNvPicPr>
          <p:nvPr/>
        </p:nvPicPr>
        <p:blipFill>
          <a:blip r:embed="rId2"/>
          <a:stretch>
            <a:fillRect/>
          </a:stretch>
        </p:blipFill>
        <p:spPr>
          <a:xfrm>
            <a:off x="-1" y="391537"/>
            <a:ext cx="12196763" cy="6074926"/>
          </a:xfrm>
          <a:prstGeom prst="rect">
            <a:avLst/>
          </a:prstGeom>
        </p:spPr>
      </p:pic>
    </p:spTree>
    <p:extLst>
      <p:ext uri="{BB962C8B-B14F-4D97-AF65-F5344CB8AC3E}">
        <p14:creationId xmlns:p14="http://schemas.microsoft.com/office/powerpoint/2010/main" val="404691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0EFB8-B17C-4643-A831-538DF652CDF3}"/>
              </a:ext>
            </a:extLst>
          </p:cNvPr>
          <p:cNvSpPr>
            <a:spLocks noGrp="1"/>
          </p:cNvSpPr>
          <p:nvPr>
            <p:ph type="title"/>
          </p:nvPr>
        </p:nvSpPr>
        <p:spPr/>
        <p:txBody>
          <a:bodyPr/>
          <a:lstStyle/>
          <a:p>
            <a:r>
              <a:rPr kumimoji="1" lang="zh-CN" altLang="en-US" dirty="0"/>
              <a:t>引用</a:t>
            </a:r>
          </a:p>
        </p:txBody>
      </p:sp>
      <p:sp>
        <p:nvSpPr>
          <p:cNvPr id="3" name="内容占位符 2">
            <a:extLst>
              <a:ext uri="{FF2B5EF4-FFF2-40B4-BE49-F238E27FC236}">
                <a16:creationId xmlns:a16="http://schemas.microsoft.com/office/drawing/2014/main" id="{FBEB7A60-489D-A348-91C7-5CBAC09CF765}"/>
              </a:ext>
            </a:extLst>
          </p:cNvPr>
          <p:cNvSpPr>
            <a:spLocks noGrp="1"/>
          </p:cNvSpPr>
          <p:nvPr>
            <p:ph sz="half" idx="1"/>
          </p:nvPr>
        </p:nvSpPr>
        <p:spPr/>
        <p:txBody>
          <a:bodyPr/>
          <a:lstStyle/>
          <a:p>
            <a:pPr marL="457200" indent="-457200">
              <a:buFont typeface="+mj-lt"/>
              <a:buAutoNum type="arabicPeriod"/>
            </a:pPr>
            <a:endParaRPr kumimoji="1" lang="zh-CN" altLang="en-US" dirty="0"/>
          </a:p>
        </p:txBody>
      </p:sp>
    </p:spTree>
    <p:extLst>
      <p:ext uri="{BB962C8B-B14F-4D97-AF65-F5344CB8AC3E}">
        <p14:creationId xmlns:p14="http://schemas.microsoft.com/office/powerpoint/2010/main" val="2087315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4" y="1268760"/>
            <a:ext cx="10963473" cy="4176464"/>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3200" b="1" dirty="0">
                <a:solidFill>
                  <a:srgbClr val="374154"/>
                </a:solidFill>
                <a:latin typeface="Gill Sans MT" panose="020B0502020104020203" pitchFamily="34" charset="0"/>
              </a:rPr>
              <a:t>深度学习计算模式</a:t>
            </a:r>
            <a:endParaRPr lang="en-US" altLang="zh-CN" sz="3200" b="1"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The</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History</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CPU</a:t>
            </a:r>
            <a:r>
              <a:rPr lang="zh-CN" altLang="en-US" sz="2800" dirty="0">
                <a:solidFill>
                  <a:srgbClr val="374154"/>
                </a:solidFill>
                <a:latin typeface="Gill Sans MT" panose="020B0502020104020203" pitchFamily="34" charset="0"/>
              </a:rPr>
              <a:t> 发展历史和组成</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Parallel Architecture</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CPU</a:t>
            </a:r>
            <a:r>
              <a:rPr lang="zh-CN" altLang="en-US" sz="2800" dirty="0">
                <a:solidFill>
                  <a:srgbClr val="374154"/>
                </a:solidFill>
                <a:latin typeface="Gill Sans MT" panose="020B0502020104020203" pitchFamily="34" charset="0"/>
              </a:rPr>
              <a:t> 并行处理架构</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RoadMap</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of</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AI</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Chip</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ISA</a:t>
            </a:r>
            <a:r>
              <a:rPr lang="zh-CN" altLang="en-US" sz="2800" dirty="0">
                <a:solidFill>
                  <a:srgbClr val="374154"/>
                </a:solidFill>
                <a:latin typeface="Gill Sans MT" panose="020B0502020104020203" pitchFamily="34" charset="0"/>
              </a:rPr>
              <a:t>指令集架构</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Application</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CPU</a:t>
            </a:r>
            <a:r>
              <a:rPr lang="zh-CN" altLang="en-US" sz="2800" dirty="0">
                <a:solidFill>
                  <a:srgbClr val="374154"/>
                </a:solidFill>
                <a:latin typeface="Gill Sans MT" panose="020B0502020104020203" pitchFamily="34" charset="0"/>
              </a:rPr>
              <a:t>的应用场景</a:t>
            </a: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F57118-1A17-B940-8BA2-8CA23B17493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CBAC7EB-E3E0-D84B-8244-6678B5712576}"/>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976C6196-0298-1B44-BD51-626518EA678D}"/>
              </a:ext>
            </a:extLst>
          </p:cNvPr>
          <p:cNvSpPr>
            <a:spLocks noGrp="1"/>
          </p:cNvSpPr>
          <p:nvPr>
            <p:ph sz="half" idx="10"/>
          </p:nvPr>
        </p:nvSpPr>
        <p:spPr/>
        <p:txBody>
          <a:bodyPr/>
          <a:lstStyle/>
          <a:p>
            <a:endParaRPr kumimoji="1" lang="zh-CN" altLang="en-US"/>
          </a:p>
        </p:txBody>
      </p:sp>
      <p:pic>
        <p:nvPicPr>
          <p:cNvPr id="6" name="图片 5">
            <a:extLst>
              <a:ext uri="{FF2B5EF4-FFF2-40B4-BE49-F238E27FC236}">
                <a16:creationId xmlns:a16="http://schemas.microsoft.com/office/drawing/2014/main" id="{42FF3180-CCC0-3846-BCBF-7725C52382B1}"/>
              </a:ext>
            </a:extLst>
          </p:cNvPr>
          <p:cNvPicPr>
            <a:picLocks noChangeAspect="1"/>
          </p:cNvPicPr>
          <p:nvPr/>
        </p:nvPicPr>
        <p:blipFill>
          <a:blip r:embed="rId2"/>
          <a:stretch>
            <a:fillRect/>
          </a:stretch>
        </p:blipFill>
        <p:spPr>
          <a:xfrm>
            <a:off x="-1" y="402909"/>
            <a:ext cx="12196763" cy="6052182"/>
          </a:xfrm>
          <a:prstGeom prst="rect">
            <a:avLst/>
          </a:prstGeom>
        </p:spPr>
      </p:pic>
    </p:spTree>
    <p:extLst>
      <p:ext uri="{BB962C8B-B14F-4D97-AF65-F5344CB8AC3E}">
        <p14:creationId xmlns:p14="http://schemas.microsoft.com/office/powerpoint/2010/main" val="3918244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2B82E1-6AAB-834D-832F-02C17BE9BC3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47765C1-B765-C941-B5CA-60C56D06661E}"/>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20148EC4-A479-1541-B542-D76A5BE9B427}"/>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B3D03FF7-74F0-A042-BD7D-556B0AEC4A12}"/>
              </a:ext>
            </a:extLst>
          </p:cNvPr>
          <p:cNvPicPr>
            <a:picLocks noChangeAspect="1"/>
          </p:cNvPicPr>
          <p:nvPr/>
        </p:nvPicPr>
        <p:blipFill>
          <a:blip r:embed="rId2"/>
          <a:stretch>
            <a:fillRect/>
          </a:stretch>
        </p:blipFill>
        <p:spPr>
          <a:xfrm>
            <a:off x="-1" y="414657"/>
            <a:ext cx="12196763" cy="6028686"/>
          </a:xfrm>
          <a:prstGeom prst="rect">
            <a:avLst/>
          </a:prstGeom>
        </p:spPr>
      </p:pic>
    </p:spTree>
    <p:extLst>
      <p:ext uri="{BB962C8B-B14F-4D97-AF65-F5344CB8AC3E}">
        <p14:creationId xmlns:p14="http://schemas.microsoft.com/office/powerpoint/2010/main" val="1854991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B9AF11-5417-434B-8AFA-83521BF5688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EAC198A-135F-B540-8962-430AD73498E9}"/>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EB45FBA3-09BE-2E4E-9959-51C660D6341E}"/>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C8AF742A-A572-6E44-861E-1828453CBCA0}"/>
              </a:ext>
            </a:extLst>
          </p:cNvPr>
          <p:cNvPicPr>
            <a:picLocks noChangeAspect="1"/>
          </p:cNvPicPr>
          <p:nvPr/>
        </p:nvPicPr>
        <p:blipFill>
          <a:blip r:embed="rId2"/>
          <a:stretch>
            <a:fillRect/>
          </a:stretch>
        </p:blipFill>
        <p:spPr>
          <a:xfrm>
            <a:off x="-1" y="347774"/>
            <a:ext cx="12196763" cy="6162452"/>
          </a:xfrm>
          <a:prstGeom prst="rect">
            <a:avLst/>
          </a:prstGeom>
        </p:spPr>
      </p:pic>
    </p:spTree>
    <p:extLst>
      <p:ext uri="{BB962C8B-B14F-4D97-AF65-F5344CB8AC3E}">
        <p14:creationId xmlns:p14="http://schemas.microsoft.com/office/powerpoint/2010/main" val="4195287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09144-B07C-5541-A4D0-864474A5CB5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366C7F7-EBCA-4E42-9C4F-B32A8D2C499D}"/>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B8501CBC-ACE2-E647-BF1B-5E914D9CCBA2}"/>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0415E3E9-D913-084B-9151-EB9A9D7AF5C5}"/>
              </a:ext>
            </a:extLst>
          </p:cNvPr>
          <p:cNvPicPr>
            <a:picLocks noChangeAspect="1"/>
          </p:cNvPicPr>
          <p:nvPr/>
        </p:nvPicPr>
        <p:blipFill>
          <a:blip r:embed="rId2"/>
          <a:stretch>
            <a:fillRect/>
          </a:stretch>
        </p:blipFill>
        <p:spPr>
          <a:xfrm>
            <a:off x="-1" y="376857"/>
            <a:ext cx="12196763" cy="6104285"/>
          </a:xfrm>
          <a:prstGeom prst="rect">
            <a:avLst/>
          </a:prstGeom>
        </p:spPr>
      </p:pic>
    </p:spTree>
    <p:extLst>
      <p:ext uri="{BB962C8B-B14F-4D97-AF65-F5344CB8AC3E}">
        <p14:creationId xmlns:p14="http://schemas.microsoft.com/office/powerpoint/2010/main" val="3583224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2ACD7D-3253-7845-9458-43C755F4C4D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9308AE8-F939-C640-B874-F822E44B3B36}"/>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556822BE-AEB4-D243-900B-9F73642392D1}"/>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C8B1046F-44B0-5B4B-8ABD-483C31FA5C30}"/>
              </a:ext>
            </a:extLst>
          </p:cNvPr>
          <p:cNvPicPr>
            <a:picLocks noChangeAspect="1"/>
          </p:cNvPicPr>
          <p:nvPr/>
        </p:nvPicPr>
        <p:blipFill>
          <a:blip r:embed="rId2"/>
          <a:stretch>
            <a:fillRect/>
          </a:stretch>
        </p:blipFill>
        <p:spPr>
          <a:xfrm>
            <a:off x="-1" y="233495"/>
            <a:ext cx="12196763" cy="6391010"/>
          </a:xfrm>
          <a:prstGeom prst="rect">
            <a:avLst/>
          </a:prstGeom>
        </p:spPr>
      </p:pic>
    </p:spTree>
    <p:extLst>
      <p:ext uri="{BB962C8B-B14F-4D97-AF65-F5344CB8AC3E}">
        <p14:creationId xmlns:p14="http://schemas.microsoft.com/office/powerpoint/2010/main" val="4191197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66B95E-8054-FB48-834E-C3BF67DA847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F2DCCFF-3399-5345-BE14-5A4E2F01EF28}"/>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03E75EC9-2F4E-F046-82B8-E49EF3276C07}"/>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7EA629A3-3F9C-0545-B168-AB5E9E27652A}"/>
              </a:ext>
            </a:extLst>
          </p:cNvPr>
          <p:cNvPicPr>
            <a:picLocks noChangeAspect="1"/>
          </p:cNvPicPr>
          <p:nvPr/>
        </p:nvPicPr>
        <p:blipFill>
          <a:blip r:embed="rId2"/>
          <a:stretch>
            <a:fillRect/>
          </a:stretch>
        </p:blipFill>
        <p:spPr>
          <a:xfrm>
            <a:off x="-1" y="318767"/>
            <a:ext cx="12196763" cy="6220465"/>
          </a:xfrm>
          <a:prstGeom prst="rect">
            <a:avLst/>
          </a:prstGeom>
        </p:spPr>
      </p:pic>
    </p:spTree>
    <p:extLst>
      <p:ext uri="{BB962C8B-B14F-4D97-AF65-F5344CB8AC3E}">
        <p14:creationId xmlns:p14="http://schemas.microsoft.com/office/powerpoint/2010/main" val="609633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32067</TotalTime>
  <Words>92</Words>
  <Application>Microsoft Macintosh PowerPoint</Application>
  <PresentationFormat>自定义</PresentationFormat>
  <Paragraphs>23</Paragraphs>
  <Slides>25</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25</vt:i4>
      </vt:variant>
    </vt:vector>
  </HeadingPairs>
  <TitlesOfParts>
    <vt:vector size="44"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Thankyou</vt:lpstr>
      <vt:lpstr>AI 芯片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引用</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5398</cp:revision>
  <dcterms:created xsi:type="dcterms:W3CDTF">2015-01-14T10:38:57Z</dcterms:created>
  <dcterms:modified xsi:type="dcterms:W3CDTF">2023-03-05T09:27:08Z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